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8"/>
  </p:notesMasterIdLst>
  <p:sldIdLst>
    <p:sldId id="256" r:id="rId2"/>
    <p:sldId id="257" r:id="rId3"/>
    <p:sldId id="258" r:id="rId4"/>
    <p:sldId id="259" r:id="rId5"/>
    <p:sldId id="272" r:id="rId6"/>
    <p:sldId id="271" r:id="rId7"/>
    <p:sldId id="265" r:id="rId8"/>
    <p:sldId id="260" r:id="rId9"/>
    <p:sldId id="270" r:id="rId10"/>
    <p:sldId id="261" r:id="rId11"/>
    <p:sldId id="262" r:id="rId12"/>
    <p:sldId id="266" r:id="rId13"/>
    <p:sldId id="267" r:id="rId14"/>
    <p:sldId id="268" r:id="rId15"/>
    <p:sldId id="269" r:id="rId16"/>
    <p:sldId id="26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9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62" d="100"/>
          <a:sy n="162" d="100"/>
        </p:scale>
        <p:origin x="264" y="144"/>
      </p:cViewPr>
      <p:guideLst>
        <p:guide orient="horz" pos="2160"/>
        <p:guide pos="3840"/>
        <p:guide pos="39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 von Gehlen" userId="ee9d88c3e5fd69be" providerId="LiveId" clId="{B4220FE6-BA14-404E-A10B-3E0EE8E7D92A}"/>
    <pc:docChg chg="modSld sldOrd">
      <pc:chgData name="Marc von Gehlen" userId="ee9d88c3e5fd69be" providerId="LiveId" clId="{B4220FE6-BA14-404E-A10B-3E0EE8E7D92A}" dt="2020-10-06T20:26:39.790" v="0"/>
      <pc:docMkLst>
        <pc:docMk/>
      </pc:docMkLst>
      <pc:sldChg chg="ord">
        <pc:chgData name="Marc von Gehlen" userId="ee9d88c3e5fd69be" providerId="LiveId" clId="{B4220FE6-BA14-404E-A10B-3E0EE8E7D92A}" dt="2020-10-06T20:26:39.790" v="0"/>
        <pc:sldMkLst>
          <pc:docMk/>
          <pc:sldMk cId="609587863" sldId="271"/>
        </pc:sldMkLst>
      </pc:sldChg>
    </pc:docChg>
  </pc:docChgLst>
  <pc:docChgLst>
    <pc:chgData name="Marc von Gehlen" userId="ee9d88c3e5fd69be" providerId="LiveId" clId="{8B85F43C-63D9-3F43-95AB-A372124EEDBC}"/>
    <pc:docChg chg="custSel modSld">
      <pc:chgData name="Marc von Gehlen" userId="ee9d88c3e5fd69be" providerId="LiveId" clId="{8B85F43C-63D9-3F43-95AB-A372124EEDBC}" dt="2024-11-12T16:24:31.987" v="30" actId="20577"/>
      <pc:docMkLst>
        <pc:docMk/>
      </pc:docMkLst>
      <pc:sldChg chg="modSp">
        <pc:chgData name="Marc von Gehlen" userId="ee9d88c3e5fd69be" providerId="LiveId" clId="{8B85F43C-63D9-3F43-95AB-A372124EEDBC}" dt="2024-11-12T16:24:31.987" v="30" actId="20577"/>
        <pc:sldMkLst>
          <pc:docMk/>
          <pc:sldMk cId="747073733" sldId="256"/>
        </pc:sldMkLst>
        <pc:spChg chg="mod">
          <ac:chgData name="Marc von Gehlen" userId="ee9d88c3e5fd69be" providerId="LiveId" clId="{8B85F43C-63D9-3F43-95AB-A372124EEDBC}" dt="2024-11-12T16:24:31.987" v="30" actId="20577"/>
          <ac:spMkLst>
            <pc:docMk/>
            <pc:sldMk cId="747073733" sldId="256"/>
            <ac:spMk id="3" creationId="{832BD32E-C85D-4430-B127-2F8E91D814A7}"/>
          </ac:spMkLst>
        </pc:spChg>
      </pc:sldChg>
      <pc:sldChg chg="addSp delSp modSp mod setBg">
        <pc:chgData name="Marc von Gehlen" userId="ee9d88c3e5fd69be" providerId="LiveId" clId="{8B85F43C-63D9-3F43-95AB-A372124EEDBC}" dt="2024-11-12T16:18:55.792" v="22" actId="26606"/>
        <pc:sldMkLst>
          <pc:docMk/>
          <pc:sldMk cId="2188288681" sldId="272"/>
        </pc:sldMkLst>
        <pc:spChg chg="mod">
          <ac:chgData name="Marc von Gehlen" userId="ee9d88c3e5fd69be" providerId="LiveId" clId="{8B85F43C-63D9-3F43-95AB-A372124EEDBC}" dt="2024-11-12T16:18:55.792" v="22" actId="26606"/>
          <ac:spMkLst>
            <pc:docMk/>
            <pc:sldMk cId="2188288681" sldId="272"/>
            <ac:spMk id="2" creationId="{B489FB0E-17DE-45EA-99C4-8935B2B3E4F0}"/>
          </ac:spMkLst>
        </pc:spChg>
        <pc:spChg chg="add del mod">
          <ac:chgData name="Marc von Gehlen" userId="ee9d88c3e5fd69be" providerId="LiveId" clId="{8B85F43C-63D9-3F43-95AB-A372124EEDBC}" dt="2024-11-12T16:18:53.114" v="21" actId="22"/>
          <ac:spMkLst>
            <pc:docMk/>
            <pc:sldMk cId="2188288681" sldId="272"/>
            <ac:spMk id="4" creationId="{D05EE8D6-8EAC-AECB-6921-B719028480EE}"/>
          </ac:spMkLst>
        </pc:spChg>
        <pc:spChg chg="add">
          <ac:chgData name="Marc von Gehlen" userId="ee9d88c3e5fd69be" providerId="LiveId" clId="{8B85F43C-63D9-3F43-95AB-A372124EEDBC}" dt="2024-11-12T16:18:55.792" v="22" actId="26606"/>
          <ac:spMkLst>
            <pc:docMk/>
            <pc:sldMk cId="2188288681" sldId="272"/>
            <ac:spMk id="12" creationId="{5D5E0904-721C-4D68-9EB8-1C9752E329A7}"/>
          </ac:spMkLst>
        </pc:spChg>
        <pc:spChg chg="add">
          <ac:chgData name="Marc von Gehlen" userId="ee9d88c3e5fd69be" providerId="LiveId" clId="{8B85F43C-63D9-3F43-95AB-A372124EEDBC}" dt="2024-11-12T16:18:55.792" v="22" actId="26606"/>
          <ac:spMkLst>
            <pc:docMk/>
            <pc:sldMk cId="2188288681" sldId="272"/>
            <ac:spMk id="14" creationId="{B298ECBA-3258-45DF-8FD4-7581736BCCBC}"/>
          </ac:spMkLst>
        </pc:spChg>
        <pc:spChg chg="add">
          <ac:chgData name="Marc von Gehlen" userId="ee9d88c3e5fd69be" providerId="LiveId" clId="{8B85F43C-63D9-3F43-95AB-A372124EEDBC}" dt="2024-11-12T16:18:55.792" v="22" actId="26606"/>
          <ac:spMkLst>
            <pc:docMk/>
            <pc:sldMk cId="2188288681" sldId="272"/>
            <ac:spMk id="16" creationId="{B62BF453-BD82-4B90-9FE7-51703133806E}"/>
          </ac:spMkLst>
        </pc:spChg>
        <pc:spChg chg="add">
          <ac:chgData name="Marc von Gehlen" userId="ee9d88c3e5fd69be" providerId="LiveId" clId="{8B85F43C-63D9-3F43-95AB-A372124EEDBC}" dt="2024-11-12T16:18:55.792" v="22" actId="26606"/>
          <ac:spMkLst>
            <pc:docMk/>
            <pc:sldMk cId="2188288681" sldId="272"/>
            <ac:spMk id="18" creationId="{072366D3-9B5C-42E1-9906-77FF6BB55EAB}"/>
          </ac:spMkLst>
        </pc:spChg>
        <pc:spChg chg="add">
          <ac:chgData name="Marc von Gehlen" userId="ee9d88c3e5fd69be" providerId="LiveId" clId="{8B85F43C-63D9-3F43-95AB-A372124EEDBC}" dt="2024-11-12T16:18:55.792" v="22" actId="26606"/>
          <ac:spMkLst>
            <pc:docMk/>
            <pc:sldMk cId="2188288681" sldId="272"/>
            <ac:spMk id="20" creationId="{121F5E60-4E89-4B16-A245-12BD9935998D}"/>
          </ac:spMkLst>
        </pc:spChg>
        <pc:picChg chg="add mod">
          <ac:chgData name="Marc von Gehlen" userId="ee9d88c3e5fd69be" providerId="LiveId" clId="{8B85F43C-63D9-3F43-95AB-A372124EEDBC}" dt="2024-11-12T16:18:55.792" v="22" actId="26606"/>
          <ac:picMkLst>
            <pc:docMk/>
            <pc:sldMk cId="2188288681" sldId="272"/>
            <ac:picMk id="7" creationId="{BD41B4D8-F675-7700-5419-D31E66C41754}"/>
          </ac:picMkLst>
        </pc:picChg>
        <pc:picChg chg="del">
          <ac:chgData name="Marc von Gehlen" userId="ee9d88c3e5fd69be" providerId="LiveId" clId="{8B85F43C-63D9-3F43-95AB-A372124EEDBC}" dt="2024-11-12T16:16:51.560" v="20" actId="478"/>
          <ac:picMkLst>
            <pc:docMk/>
            <pc:sldMk cId="2188288681" sldId="272"/>
            <ac:picMk id="9" creationId="{02C0F8FF-62FA-4AFD-9DBE-4727C0E04B2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F0D10-C671-43B7-A480-4E1304432292}" type="datetimeFigureOut">
              <a:rPr lang="de-DE" smtClean="0"/>
              <a:t>12.11.24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2AA67-9558-4A2E-BF66-724228766695}" type="slidenum">
              <a:rPr lang="de-DE" smtClean="0"/>
              <a:t>‹Nr.›</a:t>
            </a:fld>
            <a:endParaRPr lang="de-DE"/>
          </a:p>
        </p:txBody>
      </p:sp>
    </p:spTree>
    <p:extLst>
      <p:ext uri="{BB962C8B-B14F-4D97-AF65-F5344CB8AC3E}">
        <p14:creationId xmlns:p14="http://schemas.microsoft.com/office/powerpoint/2010/main" val="345504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de-DE"/>
              <a:t>Mastertitelformat bearbeiten</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FC0D8A5E-727D-4517-85BF-3C14AAE697B5}" type="datetimeFigureOut">
              <a:rPr lang="de-DE" smtClean="0"/>
              <a:t>12.11.24</a:t>
            </a:fld>
            <a:endParaRPr lang="de-DE"/>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de-DE"/>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ADC707ED-F9A6-4498-ABF7-7A60BBDB150D}" type="slidenum">
              <a:rPr lang="de-DE" smtClean="0"/>
              <a:t>‹Nr.›</a:t>
            </a:fld>
            <a:endParaRPr lang="de-DE"/>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9957386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FC0D8A5E-727D-4517-85BF-3C14AAE697B5}" type="datetimeFigureOut">
              <a:rPr lang="de-DE" smtClean="0"/>
              <a:t>12.11.24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DC707ED-F9A6-4498-ABF7-7A60BBDB150D}" type="slidenum">
              <a:rPr lang="de-DE" smtClean="0"/>
              <a:t>‹Nr.›</a:t>
            </a:fld>
            <a:endParaRPr lang="de-DE"/>
          </a:p>
        </p:txBody>
      </p:sp>
    </p:spTree>
    <p:extLst>
      <p:ext uri="{BB962C8B-B14F-4D97-AF65-F5344CB8AC3E}">
        <p14:creationId xmlns:p14="http://schemas.microsoft.com/office/powerpoint/2010/main" val="1622391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FC0D8A5E-727D-4517-85BF-3C14AAE697B5}" type="datetimeFigureOut">
              <a:rPr lang="de-DE" smtClean="0"/>
              <a:t>12.11.24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DC707ED-F9A6-4498-ABF7-7A60BBDB150D}" type="slidenum">
              <a:rPr lang="de-DE" smtClean="0"/>
              <a:t>‹Nr.›</a:t>
            </a:fld>
            <a:endParaRPr lang="de-DE"/>
          </a:p>
        </p:txBody>
      </p:sp>
    </p:spTree>
    <p:extLst>
      <p:ext uri="{BB962C8B-B14F-4D97-AF65-F5344CB8AC3E}">
        <p14:creationId xmlns:p14="http://schemas.microsoft.com/office/powerpoint/2010/main" val="3479520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FC0D8A5E-727D-4517-85BF-3C14AAE697B5}" type="datetimeFigureOut">
              <a:rPr lang="de-DE" smtClean="0"/>
              <a:t>12.11.24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DC707ED-F9A6-4498-ABF7-7A60BBDB150D}" type="slidenum">
              <a:rPr lang="de-DE" smtClean="0"/>
              <a:t>‹Nr.›</a:t>
            </a:fld>
            <a:endParaRPr lang="de-DE"/>
          </a:p>
        </p:txBody>
      </p:sp>
    </p:spTree>
    <p:extLst>
      <p:ext uri="{BB962C8B-B14F-4D97-AF65-F5344CB8AC3E}">
        <p14:creationId xmlns:p14="http://schemas.microsoft.com/office/powerpoint/2010/main" val="1624419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de-DE"/>
              <a:t>Mastertitelformat bearbeiten</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FC0D8A5E-727D-4517-85BF-3C14AAE697B5}" type="datetimeFigureOut">
              <a:rPr lang="de-DE" smtClean="0"/>
              <a:t>12.11.24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DC707ED-F9A6-4498-ABF7-7A60BBDB150D}" type="slidenum">
              <a:rPr lang="de-DE" smtClean="0"/>
              <a:t>‹Nr.›</a:t>
            </a:fld>
            <a:endParaRPr lang="de-DE"/>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23888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FC0D8A5E-727D-4517-85BF-3C14AAE697B5}" type="datetimeFigureOut">
              <a:rPr lang="de-DE" smtClean="0"/>
              <a:t>12.11.24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ADC707ED-F9A6-4498-ABF7-7A60BBDB150D}" type="slidenum">
              <a:rPr lang="de-DE" smtClean="0"/>
              <a:t>‹Nr.›</a:t>
            </a:fld>
            <a:endParaRPr lang="de-DE"/>
          </a:p>
        </p:txBody>
      </p:sp>
    </p:spTree>
    <p:extLst>
      <p:ext uri="{BB962C8B-B14F-4D97-AF65-F5344CB8AC3E}">
        <p14:creationId xmlns:p14="http://schemas.microsoft.com/office/powerpoint/2010/main" val="263988533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a:t>Mastertitelformat bearbeiten</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de-DE"/>
              <a:t>Mastertextformat bearbeiten</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FC0D8A5E-727D-4517-85BF-3C14AAE697B5}" type="datetimeFigureOut">
              <a:rPr lang="de-DE" smtClean="0"/>
              <a:t>12.11.24</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ADC707ED-F9A6-4498-ABF7-7A60BBDB150D}" type="slidenum">
              <a:rPr lang="de-DE" smtClean="0"/>
              <a:t>‹Nr.›</a:t>
            </a:fld>
            <a:endParaRPr lang="de-DE"/>
          </a:p>
        </p:txBody>
      </p:sp>
    </p:spTree>
    <p:extLst>
      <p:ext uri="{BB962C8B-B14F-4D97-AF65-F5344CB8AC3E}">
        <p14:creationId xmlns:p14="http://schemas.microsoft.com/office/powerpoint/2010/main" val="266646898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FC0D8A5E-727D-4517-85BF-3C14AAE697B5}" type="datetimeFigureOut">
              <a:rPr lang="de-DE" smtClean="0"/>
              <a:t>12.11.24</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ADC707ED-F9A6-4498-ABF7-7A60BBDB150D}" type="slidenum">
              <a:rPr lang="de-DE" smtClean="0"/>
              <a:t>‹Nr.›</a:t>
            </a:fld>
            <a:endParaRPr lang="de-DE"/>
          </a:p>
        </p:txBody>
      </p:sp>
    </p:spTree>
    <p:extLst>
      <p:ext uri="{BB962C8B-B14F-4D97-AF65-F5344CB8AC3E}">
        <p14:creationId xmlns:p14="http://schemas.microsoft.com/office/powerpoint/2010/main" val="374513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0D8A5E-727D-4517-85BF-3C14AAE697B5}" type="datetimeFigureOut">
              <a:rPr lang="de-DE" smtClean="0"/>
              <a:t>12.11.24</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ADC707ED-F9A6-4498-ABF7-7A60BBDB150D}" type="slidenum">
              <a:rPr lang="de-DE" smtClean="0"/>
              <a:t>‹Nr.›</a:t>
            </a:fld>
            <a:endParaRPr lang="de-DE"/>
          </a:p>
        </p:txBody>
      </p:sp>
    </p:spTree>
    <p:extLst>
      <p:ext uri="{BB962C8B-B14F-4D97-AF65-F5344CB8AC3E}">
        <p14:creationId xmlns:p14="http://schemas.microsoft.com/office/powerpoint/2010/main" val="280364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de-DE"/>
              <a:t>Mastertitelformat bearbeiten</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FC0D8A5E-727D-4517-85BF-3C14AAE697B5}" type="datetimeFigureOut">
              <a:rPr lang="de-DE" smtClean="0"/>
              <a:t>12.11.24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ADC707ED-F9A6-4498-ABF7-7A60BBDB150D}" type="slidenum">
              <a:rPr lang="de-DE" smtClean="0"/>
              <a:t>‹Nr.›</a:t>
            </a:fld>
            <a:endParaRPr lang="de-DE"/>
          </a:p>
        </p:txBody>
      </p:sp>
    </p:spTree>
    <p:extLst>
      <p:ext uri="{BB962C8B-B14F-4D97-AF65-F5344CB8AC3E}">
        <p14:creationId xmlns:p14="http://schemas.microsoft.com/office/powerpoint/2010/main" val="137046417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de-DE"/>
              <a:t>Mastertitelformat bearbeiten</a:t>
            </a:r>
            <a:endParaRPr lang="en-US" dirty="0"/>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FC0D8A5E-727D-4517-85BF-3C14AAE697B5}" type="datetimeFigureOut">
              <a:rPr lang="de-DE" smtClean="0"/>
              <a:t>12.11.24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ADC707ED-F9A6-4498-ABF7-7A60BBDB150D}" type="slidenum">
              <a:rPr lang="de-DE" smtClean="0"/>
              <a:t>‹Nr.›</a:t>
            </a:fld>
            <a:endParaRPr lang="de-DE"/>
          </a:p>
        </p:txBody>
      </p:sp>
    </p:spTree>
    <p:extLst>
      <p:ext uri="{BB962C8B-B14F-4D97-AF65-F5344CB8AC3E}">
        <p14:creationId xmlns:p14="http://schemas.microsoft.com/office/powerpoint/2010/main" val="3824733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de-DE"/>
              <a:t>Mastertitelformat bearbeiten</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FC0D8A5E-727D-4517-85BF-3C14AAE697B5}" type="datetimeFigureOut">
              <a:rPr lang="de-DE" smtClean="0"/>
              <a:t>12.11.24</a:t>
            </a:fld>
            <a:endParaRPr lang="de-DE"/>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de-DE"/>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ADC707ED-F9A6-4498-ABF7-7A60BBDB150D}" type="slidenum">
              <a:rPr lang="de-DE" smtClean="0"/>
              <a:t>‹Nr.›</a:t>
            </a:fld>
            <a:endParaRPr lang="de-DE"/>
          </a:p>
        </p:txBody>
      </p:sp>
    </p:spTree>
    <p:extLst>
      <p:ext uri="{BB962C8B-B14F-4D97-AF65-F5344CB8AC3E}">
        <p14:creationId xmlns:p14="http://schemas.microsoft.com/office/powerpoint/2010/main" val="145436653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heise.de/newsticker/meldung/Bitcoin-Forscher-finden-Kinderpornographie-in-der-Blockchain-4000693.html" TargetMode="External"/><Relationship Id="rId3" Type="http://schemas.openxmlformats.org/officeDocument/2006/relationships/hyperlink" Target="http://www.derhauptstadtbrief.de/cms/114-der-hauptstadtbrief-135/1034-bitcoin-ist-der-beginn-einer-alternative-zum-staatlichen-geld" TargetMode="External"/><Relationship Id="rId7" Type="http://schemas.openxmlformats.org/officeDocument/2006/relationships/hyperlink" Target="https://www.godmode-trader.de/artikel/bitcoin-manie-so-viel-energie-verbraucht-die-kryptowaehrung,5621218" TargetMode="External"/><Relationship Id="rId12" Type="http://schemas.openxmlformats.org/officeDocument/2006/relationships/hyperlink" Target="https://www.finanzen.net/devisen/bitcoin-euro-kurs" TargetMode="External"/><Relationship Id="rId2" Type="http://schemas.openxmlformats.org/officeDocument/2006/relationships/hyperlink" Target="https://www.blockchainsurfer.de/single-post/2016/11/15/Bitcoin-Einheiten-und-Hashrate-Einheiten" TargetMode="External"/><Relationship Id="rId1" Type="http://schemas.openxmlformats.org/officeDocument/2006/relationships/slideLayout" Target="../slideLayouts/slideLayout2.xml"/><Relationship Id="rId6" Type="http://schemas.openxmlformats.org/officeDocument/2006/relationships/hyperlink" Target="http://winfuture.de/infografik/18044/Die-Kryptocoin-Technologie-Blockchain-kurz-erklaert-1516964214.html" TargetMode="External"/><Relationship Id="rId11" Type="http://schemas.openxmlformats.org/officeDocument/2006/relationships/hyperlink" Target="http://www.badische-zeitung.de/wirtschaft-3/auch-das-noch-rattengift-bitcoin--152379003.html" TargetMode="External"/><Relationship Id="rId5" Type="http://schemas.openxmlformats.org/officeDocument/2006/relationships/hyperlink" Target="https://pixabay.com/de/bitcoin-logo-w%C3%A4hrung-geld-225079/" TargetMode="External"/><Relationship Id="rId10" Type="http://schemas.openxmlformats.org/officeDocument/2006/relationships/hyperlink" Target="https://www.btc-echo.de/basel-profs-im-interview-der-bitcoin-wird-sich-durchsetzen/" TargetMode="External"/><Relationship Id="rId4" Type="http://schemas.openxmlformats.org/officeDocument/2006/relationships/hyperlink" Target="https://de.wikipedia.org/wiki/Datei:Zusatzzeichen_1012-31_-_Ende_(600x330),_StVO_1992.svg" TargetMode="External"/><Relationship Id="rId9" Type="http://schemas.openxmlformats.org/officeDocument/2006/relationships/hyperlink" Target="http://www.coinminingrigs.com/how-to-build-a-6-gpu-mining-ri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2050" name="Picture 2" descr="Bildergebnis fÃ¼r Bitcoin logo rund">
            <a:extLst>
              <a:ext uri="{FF2B5EF4-FFF2-40B4-BE49-F238E27FC236}">
                <a16:creationId xmlns:a16="http://schemas.microsoft.com/office/drawing/2014/main" id="{AA70CDCC-E20A-4327-B007-33134A83E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8864" y="620720"/>
            <a:ext cx="5607461" cy="560746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D9ED239A-6CB2-4292-8A45-F5BB15AD2077}"/>
              </a:ext>
            </a:extLst>
          </p:cNvPr>
          <p:cNvSpPr>
            <a:spLocks noGrp="1"/>
          </p:cNvSpPr>
          <p:nvPr>
            <p:ph type="ctrTitle"/>
          </p:nvPr>
        </p:nvSpPr>
        <p:spPr>
          <a:xfrm>
            <a:off x="8180438" y="758952"/>
            <a:ext cx="3595926" cy="4041648"/>
          </a:xfrm>
        </p:spPr>
        <p:txBody>
          <a:bodyPr>
            <a:normAutofit/>
          </a:bodyPr>
          <a:lstStyle/>
          <a:p>
            <a:r>
              <a:rPr lang="de-DE" dirty="0"/>
              <a:t>Bitcoin</a:t>
            </a:r>
          </a:p>
        </p:txBody>
      </p:sp>
      <p:sp>
        <p:nvSpPr>
          <p:cNvPr id="3" name="Untertitel 2">
            <a:extLst>
              <a:ext uri="{FF2B5EF4-FFF2-40B4-BE49-F238E27FC236}">
                <a16:creationId xmlns:a16="http://schemas.microsoft.com/office/drawing/2014/main" id="{832BD32E-C85D-4430-B127-2F8E91D814A7}"/>
              </a:ext>
            </a:extLst>
          </p:cNvPr>
          <p:cNvSpPr>
            <a:spLocks noGrp="1"/>
          </p:cNvSpPr>
          <p:nvPr>
            <p:ph type="subTitle" idx="1"/>
          </p:nvPr>
        </p:nvSpPr>
        <p:spPr>
          <a:xfrm>
            <a:off x="8165198" y="4800600"/>
            <a:ext cx="2868246" cy="1691640"/>
          </a:xfrm>
        </p:spPr>
        <p:txBody>
          <a:bodyPr>
            <a:normAutofit/>
          </a:bodyPr>
          <a:lstStyle/>
          <a:p>
            <a:r>
              <a:rPr lang="de-DE" sz="2000" dirty="0">
                <a:solidFill>
                  <a:schemeClr val="tx1">
                    <a:lumMod val="85000"/>
                  </a:schemeClr>
                </a:solidFill>
              </a:rPr>
              <a:t>Marc von GehlenG</a:t>
            </a:r>
          </a:p>
          <a:p>
            <a:r>
              <a:rPr lang="de-DE" sz="2000" dirty="0">
                <a:solidFill>
                  <a:schemeClr val="tx1">
                    <a:lumMod val="85000"/>
                  </a:schemeClr>
                </a:solidFill>
              </a:rPr>
              <a:t>GFS</a:t>
            </a:r>
          </a:p>
        </p:txBody>
      </p:sp>
    </p:spTree>
    <p:extLst>
      <p:ext uri="{BB962C8B-B14F-4D97-AF65-F5344CB8AC3E}">
        <p14:creationId xmlns:p14="http://schemas.microsoft.com/office/powerpoint/2010/main" val="747073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static.wixstatic.com/media/d61e06_5a3a8d5aa5ee4196bc188db3dbc4c059~mv2.png/v1/fill/w_576,h_314,al_c,usm_0.66_1.00_0.01/d61e06_5a3a8d5aa5ee4196bc188db3dbc4c059~mv2.png">
            <a:extLst>
              <a:ext uri="{FF2B5EF4-FFF2-40B4-BE49-F238E27FC236}">
                <a16:creationId xmlns:a16="http://schemas.microsoft.com/office/drawing/2014/main" id="{19BA9311-6C02-43F7-97A2-0E2D825A8B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447" y="169863"/>
            <a:ext cx="4420977" cy="24100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17E30B41-F4E6-4F3E-968D-AF31585FF7F7}"/>
              </a:ext>
            </a:extLst>
          </p:cNvPr>
          <p:cNvSpPr>
            <a:spLocks noGrp="1"/>
          </p:cNvSpPr>
          <p:nvPr>
            <p:ph type="title"/>
          </p:nvPr>
        </p:nvSpPr>
        <p:spPr>
          <a:xfrm>
            <a:off x="5600847" y="184605"/>
            <a:ext cx="9692640" cy="1325562"/>
          </a:xfrm>
        </p:spPr>
        <p:txBody>
          <a:bodyPr>
            <a:normAutofit/>
          </a:bodyPr>
          <a:lstStyle/>
          <a:p>
            <a:r>
              <a:rPr lang="de-DE" sz="4000" dirty="0"/>
              <a:t>Was ist Bitcoin-Mining?</a:t>
            </a:r>
          </a:p>
        </p:txBody>
      </p:sp>
      <p:pic>
        <p:nvPicPr>
          <p:cNvPr id="1026" name="Picture 2" descr="https://static.wixstatic.com/media/d61e06_0ba5d9be9c3a4613b4db7970ae863859~mv2.png/v1/fill/w_900,h_187,al_c,usm_0.66_1.00_0.01/d61e06_0ba5d9be9c3a4613b4db7970ae863859~mv2.png">
            <a:extLst>
              <a:ext uri="{FF2B5EF4-FFF2-40B4-BE49-F238E27FC236}">
                <a16:creationId xmlns:a16="http://schemas.microsoft.com/office/drawing/2014/main" id="{B11723E0-1F6F-4FD6-BE36-45819B38E86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4406706"/>
            <a:ext cx="11777714" cy="244714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Gerader Verbinder 4">
            <a:extLst>
              <a:ext uri="{FF2B5EF4-FFF2-40B4-BE49-F238E27FC236}">
                <a16:creationId xmlns:a16="http://schemas.microsoft.com/office/drawing/2014/main" id="{EEA4AA7D-7307-49ED-B910-DBF4D97C158B}"/>
              </a:ext>
            </a:extLst>
          </p:cNvPr>
          <p:cNvCxnSpPr>
            <a:cxnSpLocks/>
          </p:cNvCxnSpPr>
          <p:nvPr/>
        </p:nvCxnSpPr>
        <p:spPr>
          <a:xfrm>
            <a:off x="5780608" y="1495425"/>
            <a:ext cx="41308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040E3BE0-CE5D-4706-8ECB-C4528FB36DE9}"/>
              </a:ext>
            </a:extLst>
          </p:cNvPr>
          <p:cNvSpPr txBox="1"/>
          <p:nvPr/>
        </p:nvSpPr>
        <p:spPr>
          <a:xfrm>
            <a:off x="6229350" y="1796143"/>
            <a:ext cx="3845379" cy="1200329"/>
          </a:xfrm>
          <a:prstGeom prst="rect">
            <a:avLst/>
          </a:prstGeom>
          <a:noFill/>
        </p:spPr>
        <p:txBody>
          <a:bodyPr wrap="square" rtlCol="0">
            <a:spAutoFit/>
          </a:bodyPr>
          <a:lstStyle/>
          <a:p>
            <a:r>
              <a:rPr lang="de-DE" sz="2400" dirty="0"/>
              <a:t>Miner</a:t>
            </a:r>
          </a:p>
          <a:p>
            <a:r>
              <a:rPr lang="de-DE" sz="2400" dirty="0"/>
              <a:t>Rechenleistung</a:t>
            </a:r>
          </a:p>
          <a:p>
            <a:r>
              <a:rPr lang="de-DE" sz="2400" dirty="0"/>
              <a:t>Mining </a:t>
            </a:r>
            <a:r>
              <a:rPr lang="de-DE" sz="2400" dirty="0" err="1"/>
              <a:t>Rig</a:t>
            </a:r>
            <a:endParaRPr lang="de-DE" sz="2400" dirty="0"/>
          </a:p>
        </p:txBody>
      </p:sp>
      <p:pic>
        <p:nvPicPr>
          <p:cNvPr id="8" name="Grafik 7">
            <a:extLst>
              <a:ext uri="{FF2B5EF4-FFF2-40B4-BE49-F238E27FC236}">
                <a16:creationId xmlns:a16="http://schemas.microsoft.com/office/drawing/2014/main" id="{63F42B3D-19C5-45D2-A759-52ADE74988A1}"/>
              </a:ext>
            </a:extLst>
          </p:cNvPr>
          <p:cNvPicPr/>
          <p:nvPr/>
        </p:nvPicPr>
        <p:blipFill>
          <a:blip r:embed="rId4">
            <a:extLst>
              <a:ext uri="{28A0092B-C50C-407E-A947-70E740481C1C}">
                <a14:useLocalDpi xmlns:a14="http://schemas.microsoft.com/office/drawing/2010/main" val="0"/>
              </a:ext>
            </a:extLst>
          </a:blip>
          <a:stretch>
            <a:fillRect/>
          </a:stretch>
        </p:blipFill>
        <p:spPr>
          <a:xfrm>
            <a:off x="114447" y="2660904"/>
            <a:ext cx="3305410" cy="1664807"/>
          </a:xfrm>
          <a:prstGeom prst="rect">
            <a:avLst/>
          </a:prstGeom>
        </p:spPr>
      </p:pic>
    </p:spTree>
    <p:extLst>
      <p:ext uri="{BB962C8B-B14F-4D97-AF65-F5344CB8AC3E}">
        <p14:creationId xmlns:p14="http://schemas.microsoft.com/office/powerpoint/2010/main" val="3636933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32D7EB-F70F-4C05-894F-E70FB0909127}"/>
              </a:ext>
            </a:extLst>
          </p:cNvPr>
          <p:cNvSpPr>
            <a:spLocks noGrp="1"/>
          </p:cNvSpPr>
          <p:nvPr>
            <p:ph type="title"/>
          </p:nvPr>
        </p:nvSpPr>
        <p:spPr/>
        <p:txBody>
          <a:bodyPr>
            <a:normAutofit fontScale="90000"/>
          </a:bodyPr>
          <a:lstStyle/>
          <a:p>
            <a:br>
              <a:rPr lang="de-DE" dirty="0"/>
            </a:br>
            <a:br>
              <a:rPr lang="de-DE" dirty="0"/>
            </a:br>
            <a:br>
              <a:rPr lang="de-DE" dirty="0"/>
            </a:br>
            <a:r>
              <a:rPr lang="de-DE" dirty="0"/>
              <a:t>Gibt es unendlich viele Bitcoins?</a:t>
            </a:r>
            <a:br>
              <a:rPr lang="de-DE" dirty="0"/>
            </a:br>
            <a:endParaRPr lang="de-DE" dirty="0"/>
          </a:p>
        </p:txBody>
      </p:sp>
      <p:pic>
        <p:nvPicPr>
          <p:cNvPr id="3074" name="Picture 2" descr="Bildergebnis fÃ¼r begrenzung bitcoin">
            <a:extLst>
              <a:ext uri="{FF2B5EF4-FFF2-40B4-BE49-F238E27FC236}">
                <a16:creationId xmlns:a16="http://schemas.microsoft.com/office/drawing/2014/main" id="{98136715-FA8B-4BA5-8F07-78D3DEC66E2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8708" y="1028541"/>
            <a:ext cx="9563276" cy="5661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38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583616-767C-436B-AFF4-FF26DB873A9D}"/>
              </a:ext>
            </a:extLst>
          </p:cNvPr>
          <p:cNvSpPr>
            <a:spLocks noGrp="1"/>
          </p:cNvSpPr>
          <p:nvPr>
            <p:ph type="title"/>
          </p:nvPr>
        </p:nvSpPr>
        <p:spPr>
          <a:xfrm>
            <a:off x="505732" y="304214"/>
            <a:ext cx="9692640" cy="1325562"/>
          </a:xfrm>
        </p:spPr>
        <p:txBody>
          <a:bodyPr>
            <a:normAutofit fontScale="90000"/>
          </a:bodyPr>
          <a:lstStyle/>
          <a:p>
            <a:r>
              <a:rPr lang="de-DE" dirty="0"/>
              <a:t>Wofür wir Bitcoin überhaupt verwenden?</a:t>
            </a:r>
            <a:br>
              <a:rPr lang="de-DE" dirty="0"/>
            </a:br>
            <a:endParaRPr lang="de-DE" dirty="0"/>
          </a:p>
        </p:txBody>
      </p:sp>
      <p:sp>
        <p:nvSpPr>
          <p:cNvPr id="3" name="Inhaltsplatzhalter 2">
            <a:extLst>
              <a:ext uri="{FF2B5EF4-FFF2-40B4-BE49-F238E27FC236}">
                <a16:creationId xmlns:a16="http://schemas.microsoft.com/office/drawing/2014/main" id="{657F8547-D643-4A6F-A38A-39459078829C}"/>
              </a:ext>
            </a:extLst>
          </p:cNvPr>
          <p:cNvSpPr>
            <a:spLocks noGrp="1"/>
          </p:cNvSpPr>
          <p:nvPr>
            <p:ph idx="1"/>
          </p:nvPr>
        </p:nvSpPr>
        <p:spPr/>
        <p:txBody>
          <a:bodyPr>
            <a:normAutofit/>
          </a:bodyPr>
          <a:lstStyle/>
          <a:p>
            <a:r>
              <a:rPr lang="de-DE" sz="2400" dirty="0"/>
              <a:t>Bezahlung im Darknet </a:t>
            </a:r>
          </a:p>
          <a:p>
            <a:r>
              <a:rPr lang="de-DE" sz="2400" dirty="0"/>
              <a:t>Spekulation an der Börse </a:t>
            </a:r>
          </a:p>
          <a:p>
            <a:r>
              <a:rPr lang="de-DE" sz="2400" dirty="0"/>
              <a:t>Bezahlung in Geschäften (Beispiel Steam) </a:t>
            </a:r>
          </a:p>
        </p:txBody>
      </p:sp>
    </p:spTree>
    <p:extLst>
      <p:ext uri="{BB962C8B-B14F-4D97-AF65-F5344CB8AC3E}">
        <p14:creationId xmlns:p14="http://schemas.microsoft.com/office/powerpoint/2010/main" val="992051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B15DF0-7EBE-4C8E-9560-DC8E5C34D81C}"/>
              </a:ext>
            </a:extLst>
          </p:cNvPr>
          <p:cNvSpPr>
            <a:spLocks noGrp="1"/>
          </p:cNvSpPr>
          <p:nvPr>
            <p:ph type="title"/>
          </p:nvPr>
        </p:nvSpPr>
        <p:spPr>
          <a:xfrm>
            <a:off x="1261872" y="163537"/>
            <a:ext cx="9692640" cy="1325562"/>
          </a:xfrm>
        </p:spPr>
        <p:txBody>
          <a:bodyPr/>
          <a:lstStyle/>
          <a:p>
            <a:r>
              <a:rPr lang="de-DE" dirty="0"/>
              <a:t>Wie bezahlt man?</a:t>
            </a:r>
          </a:p>
        </p:txBody>
      </p:sp>
      <p:sp>
        <p:nvSpPr>
          <p:cNvPr id="3" name="Inhaltsplatzhalter 2">
            <a:extLst>
              <a:ext uri="{FF2B5EF4-FFF2-40B4-BE49-F238E27FC236}">
                <a16:creationId xmlns:a16="http://schemas.microsoft.com/office/drawing/2014/main" id="{D21ECB7B-E3CD-4503-9838-967AB1A8A292}"/>
              </a:ext>
            </a:extLst>
          </p:cNvPr>
          <p:cNvSpPr>
            <a:spLocks noGrp="1"/>
          </p:cNvSpPr>
          <p:nvPr>
            <p:ph idx="1"/>
          </p:nvPr>
        </p:nvSpPr>
        <p:spPr/>
        <p:txBody>
          <a:bodyPr/>
          <a:lstStyle/>
          <a:p>
            <a:r>
              <a:rPr lang="de-DE" sz="2400" dirty="0"/>
              <a:t>Private </a:t>
            </a:r>
            <a:r>
              <a:rPr lang="de-DE" sz="2400" dirty="0" err="1"/>
              <a:t>key</a:t>
            </a:r>
            <a:endParaRPr lang="de-DE" sz="2400" dirty="0"/>
          </a:p>
          <a:p>
            <a:r>
              <a:rPr lang="de-DE" sz="2400" dirty="0" err="1"/>
              <a:t>Adress</a:t>
            </a:r>
            <a:r>
              <a:rPr lang="de-DE" sz="2400" dirty="0"/>
              <a:t> </a:t>
            </a:r>
            <a:r>
              <a:rPr lang="de-DE" sz="2400" dirty="0" err="1"/>
              <a:t>key</a:t>
            </a:r>
            <a:endParaRPr lang="de-DE" sz="2400" dirty="0"/>
          </a:p>
          <a:p>
            <a:r>
              <a:rPr lang="de-DE" sz="2400" dirty="0"/>
              <a:t>Online </a:t>
            </a:r>
          </a:p>
          <a:p>
            <a:r>
              <a:rPr lang="de-DE" sz="2400" dirty="0"/>
              <a:t>In einem Laden</a:t>
            </a:r>
          </a:p>
          <a:p>
            <a:endParaRPr lang="de-DE" dirty="0"/>
          </a:p>
        </p:txBody>
      </p:sp>
    </p:spTree>
    <p:extLst>
      <p:ext uri="{BB962C8B-B14F-4D97-AF65-F5344CB8AC3E}">
        <p14:creationId xmlns:p14="http://schemas.microsoft.com/office/powerpoint/2010/main" val="3191232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8DC166-F1CC-4B3C-AC4D-2A4BFF4A51BF}"/>
              </a:ext>
            </a:extLst>
          </p:cNvPr>
          <p:cNvSpPr>
            <a:spLocks noGrp="1"/>
          </p:cNvSpPr>
          <p:nvPr>
            <p:ph type="title"/>
          </p:nvPr>
        </p:nvSpPr>
        <p:spPr/>
        <p:txBody>
          <a:bodyPr/>
          <a:lstStyle/>
          <a:p>
            <a:r>
              <a:rPr lang="de-DE" dirty="0"/>
              <a:t>Zukunft von Bitcoin</a:t>
            </a:r>
          </a:p>
        </p:txBody>
      </p:sp>
      <p:sp>
        <p:nvSpPr>
          <p:cNvPr id="3" name="Inhaltsplatzhalter 2">
            <a:extLst>
              <a:ext uri="{FF2B5EF4-FFF2-40B4-BE49-F238E27FC236}">
                <a16:creationId xmlns:a16="http://schemas.microsoft.com/office/drawing/2014/main" id="{3E0B9DE7-7D58-4980-85F5-480D3C5BACE2}"/>
              </a:ext>
            </a:extLst>
          </p:cNvPr>
          <p:cNvSpPr>
            <a:spLocks noGrp="1"/>
          </p:cNvSpPr>
          <p:nvPr>
            <p:ph idx="1"/>
          </p:nvPr>
        </p:nvSpPr>
        <p:spPr/>
        <p:txBody>
          <a:bodyPr>
            <a:normAutofit/>
          </a:bodyPr>
          <a:lstStyle/>
          <a:p>
            <a:r>
              <a:rPr lang="de-DE" sz="2400" dirty="0"/>
              <a:t>Veraltete </a:t>
            </a:r>
            <a:r>
              <a:rPr lang="de-DE" sz="2400" dirty="0" err="1"/>
              <a:t>Blockchain</a:t>
            </a:r>
            <a:r>
              <a:rPr lang="de-DE" sz="2400" dirty="0"/>
              <a:t> Technologie</a:t>
            </a:r>
          </a:p>
          <a:p>
            <a:r>
              <a:rPr lang="de-DE" sz="2400" dirty="0"/>
              <a:t>„Bitcoin wird sich etablieren. Allerdings nicht als Währung, sondern als Anlage-Klasse, wie z.B. Gold.“ (Prof. </a:t>
            </a:r>
            <a:r>
              <a:rPr lang="de-DE" sz="2400" dirty="0" err="1"/>
              <a:t>Berentsen</a:t>
            </a:r>
            <a:r>
              <a:rPr lang="de-DE" sz="2400" dirty="0"/>
              <a:t> und Dr. </a:t>
            </a:r>
            <a:r>
              <a:rPr lang="de-DE" sz="2400" dirty="0" err="1"/>
              <a:t>Schär</a:t>
            </a:r>
            <a:r>
              <a:rPr lang="de-DE" sz="2400" dirty="0"/>
              <a:t>, Leiter des Center </a:t>
            </a:r>
            <a:r>
              <a:rPr lang="de-DE" sz="2400" dirty="0" err="1"/>
              <a:t>for</a:t>
            </a:r>
            <a:r>
              <a:rPr lang="de-DE" sz="2400" dirty="0"/>
              <a:t> Innovative Finance)</a:t>
            </a:r>
          </a:p>
          <a:p>
            <a:r>
              <a:rPr lang="de-DE" sz="2400" dirty="0"/>
              <a:t>„Bitcoin ist Rattengift zum Quadrat“ (Warren Buffet, Investoren Legende)</a:t>
            </a:r>
          </a:p>
        </p:txBody>
      </p:sp>
    </p:spTree>
    <p:extLst>
      <p:ext uri="{BB962C8B-B14F-4D97-AF65-F5344CB8AC3E}">
        <p14:creationId xmlns:p14="http://schemas.microsoft.com/office/powerpoint/2010/main" val="232112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27F5D9-432F-4818-A1DC-3C35DDF58319}"/>
              </a:ext>
            </a:extLst>
          </p:cNvPr>
          <p:cNvSpPr>
            <a:spLocks noGrp="1"/>
          </p:cNvSpPr>
          <p:nvPr>
            <p:ph type="title"/>
          </p:nvPr>
        </p:nvSpPr>
        <p:spPr/>
        <p:txBody>
          <a:bodyPr/>
          <a:lstStyle/>
          <a:p>
            <a:r>
              <a:rPr lang="de-DE" dirty="0"/>
              <a:t>Meine persönliche Meinung:</a:t>
            </a:r>
          </a:p>
        </p:txBody>
      </p:sp>
      <p:sp>
        <p:nvSpPr>
          <p:cNvPr id="3" name="Inhaltsplatzhalter 2">
            <a:extLst>
              <a:ext uri="{FF2B5EF4-FFF2-40B4-BE49-F238E27FC236}">
                <a16:creationId xmlns:a16="http://schemas.microsoft.com/office/drawing/2014/main" id="{368A9EDD-3FB7-4668-AD33-C87E1797F982}"/>
              </a:ext>
            </a:extLst>
          </p:cNvPr>
          <p:cNvSpPr>
            <a:spLocks noGrp="1"/>
          </p:cNvSpPr>
          <p:nvPr>
            <p:ph idx="1"/>
          </p:nvPr>
        </p:nvSpPr>
        <p:spPr/>
        <p:txBody>
          <a:bodyPr/>
          <a:lstStyle/>
          <a:p>
            <a:pPr marL="0" indent="0">
              <a:buNone/>
            </a:pPr>
            <a:endParaRPr lang="de-DE" dirty="0"/>
          </a:p>
          <a:p>
            <a:pPr marL="0" indent="0">
              <a:buNone/>
            </a:pPr>
            <a:r>
              <a:rPr lang="de-DE" sz="2400" dirty="0"/>
              <a:t>Ich finde Bitcoin ist ein spannendes Tema und es wird bestimmt interessant, wie Bitcoin sich in den nächsten Jahren entwickeln wird. Ich denke, dass der Bitcoin Kurs in den nächsten Jahren abstürzen wird, da der Kauf mit Bitcoins sich im Alltag nicht durchsetzen wird und die </a:t>
            </a:r>
            <a:r>
              <a:rPr lang="de-DE" sz="2400" dirty="0" err="1"/>
              <a:t>Blockchain</a:t>
            </a:r>
            <a:r>
              <a:rPr lang="de-DE" sz="2400" dirty="0"/>
              <a:t> Technologie veraltet ist. Ich habe das Thema Bitcoin gewählt, weil ich mehr über das Thema </a:t>
            </a:r>
            <a:r>
              <a:rPr lang="de-DE" sz="2400"/>
              <a:t>wissen wollte. </a:t>
            </a:r>
            <a:endParaRPr lang="de-DE" sz="2400" dirty="0"/>
          </a:p>
        </p:txBody>
      </p:sp>
    </p:spTree>
    <p:extLst>
      <p:ext uri="{BB962C8B-B14F-4D97-AF65-F5344CB8AC3E}">
        <p14:creationId xmlns:p14="http://schemas.microsoft.com/office/powerpoint/2010/main" val="4081544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065B05-D7E4-4F7F-BBE5-5549A71A6FBC}"/>
              </a:ext>
            </a:extLst>
          </p:cNvPr>
          <p:cNvSpPr>
            <a:spLocks noGrp="1"/>
          </p:cNvSpPr>
          <p:nvPr>
            <p:ph type="title"/>
          </p:nvPr>
        </p:nvSpPr>
        <p:spPr/>
        <p:txBody>
          <a:bodyPr/>
          <a:lstStyle/>
          <a:p>
            <a:r>
              <a:rPr lang="de-DE" dirty="0"/>
              <a:t>Quellen</a:t>
            </a:r>
          </a:p>
        </p:txBody>
      </p:sp>
      <p:sp>
        <p:nvSpPr>
          <p:cNvPr id="3" name="Inhaltsplatzhalter 2">
            <a:extLst>
              <a:ext uri="{FF2B5EF4-FFF2-40B4-BE49-F238E27FC236}">
                <a16:creationId xmlns:a16="http://schemas.microsoft.com/office/drawing/2014/main" id="{68A6062D-D241-4F83-A9A5-11367DE820E0}"/>
              </a:ext>
            </a:extLst>
          </p:cNvPr>
          <p:cNvSpPr>
            <a:spLocks noGrp="1"/>
          </p:cNvSpPr>
          <p:nvPr>
            <p:ph idx="1"/>
          </p:nvPr>
        </p:nvSpPr>
        <p:spPr/>
        <p:txBody>
          <a:bodyPr>
            <a:normAutofit/>
          </a:bodyPr>
          <a:lstStyle/>
          <a:p>
            <a:r>
              <a:rPr lang="de-DE" sz="700" dirty="0">
                <a:hlinkClick r:id="rId2"/>
              </a:rPr>
              <a:t>https://www.blockchainsurfer.de/single-post/2016/11/15/Bitcoin-Einheiten-und-Hashrate-Einheiten</a:t>
            </a:r>
            <a:endParaRPr lang="de-DE" sz="700" dirty="0"/>
          </a:p>
          <a:p>
            <a:r>
              <a:rPr lang="de-DE" sz="700" dirty="0">
                <a:hlinkClick r:id="rId3"/>
              </a:rPr>
              <a:t>http://www.derhauptstadtbrief.de/cms/114-der-hauptstadtbrief-135/1034-bitcoin-ist-der-beginn-einer-alternative-zum-staatlichen-geld</a:t>
            </a:r>
            <a:endParaRPr lang="de-DE" sz="700" dirty="0"/>
          </a:p>
          <a:p>
            <a:r>
              <a:rPr lang="de-DE" sz="700" dirty="0">
                <a:hlinkClick r:id="rId4"/>
              </a:rPr>
              <a:t>https://de.wikipedia.org/wiki/Datei:Zusatzzeichen_1012-31_-_Ende_(600x330),_StVO_1992.svg</a:t>
            </a:r>
            <a:endParaRPr lang="de-DE" sz="700" dirty="0"/>
          </a:p>
          <a:p>
            <a:r>
              <a:rPr lang="de-DE" sz="700" dirty="0">
                <a:hlinkClick r:id="rId5"/>
              </a:rPr>
              <a:t>https://pixabay.com/de/bitcoin-logo-w%C3%A4hrung-geld-225079/</a:t>
            </a:r>
            <a:endParaRPr lang="de-DE" sz="700" dirty="0"/>
          </a:p>
          <a:p>
            <a:r>
              <a:rPr lang="de-DE" sz="700" dirty="0">
                <a:hlinkClick r:id="rId6"/>
              </a:rPr>
              <a:t>http://winfuture.de/infografik/18044/Die-Kryptocoin-Technologie-Blockchain-kurz-erklaert-1516964214.html</a:t>
            </a:r>
            <a:endParaRPr lang="de-DE" sz="700" dirty="0"/>
          </a:p>
          <a:p>
            <a:r>
              <a:rPr lang="de-DE" sz="700" dirty="0">
                <a:hlinkClick r:id="rId7"/>
              </a:rPr>
              <a:t>https://www.godmode-trader.de/artikel/bitcoin-manie-so-viel-energie-verbraucht-die-kryptowaehrung,5621218</a:t>
            </a:r>
            <a:endParaRPr lang="de-DE" sz="700" dirty="0"/>
          </a:p>
          <a:p>
            <a:r>
              <a:rPr lang="de-DE" sz="700" dirty="0">
                <a:hlinkClick r:id="rId8"/>
              </a:rPr>
              <a:t>https://www.heise.de/newsticker/meldung/Bitcoin-Forscher-finden-Kinderpornographie-in-der-Blockchain-4000693.html</a:t>
            </a:r>
            <a:endParaRPr lang="de-DE" sz="700" dirty="0"/>
          </a:p>
          <a:p>
            <a:r>
              <a:rPr lang="de-DE" sz="700" u="sng" dirty="0">
                <a:hlinkClick r:id="rId9"/>
              </a:rPr>
              <a:t>http://www.coinminingrigs.com/how-to-build-a-6-gpu-mining-rig/</a:t>
            </a:r>
            <a:endParaRPr lang="de-DE" sz="700" u="sng" dirty="0"/>
          </a:p>
          <a:p>
            <a:r>
              <a:rPr lang="de-DE" sz="700" dirty="0">
                <a:hlinkClick r:id="rId10"/>
              </a:rPr>
              <a:t>https://www.btc-echo.de/basel-profs-im-interview-der-bitcoin-wird-sich-durchsetzen/</a:t>
            </a:r>
            <a:endParaRPr lang="de-DE" sz="700" dirty="0"/>
          </a:p>
          <a:p>
            <a:r>
              <a:rPr lang="de-DE" sz="700" dirty="0">
                <a:hlinkClick r:id="rId11"/>
              </a:rPr>
              <a:t>http://www.badische-zeitung.de/wirtschaft-3/auch-das-noch-rattengift-bitcoin--152379003.html</a:t>
            </a:r>
            <a:endParaRPr lang="de-DE" sz="700" dirty="0"/>
          </a:p>
          <a:p>
            <a:r>
              <a:rPr lang="de-DE" sz="700" dirty="0">
                <a:hlinkClick r:id="rId12"/>
              </a:rPr>
              <a:t>https://www.finanzen.net/devisen/bitcoin-euro-kurs</a:t>
            </a:r>
            <a:endParaRPr lang="de-DE" sz="700" dirty="0"/>
          </a:p>
          <a:p>
            <a:r>
              <a:rPr lang="de-DE" sz="800" dirty="0"/>
              <a:t>https://www.buybitcoinworldwide.com/de/preis/</a:t>
            </a:r>
          </a:p>
          <a:p>
            <a:endParaRPr lang="de-DE" sz="800" dirty="0"/>
          </a:p>
          <a:p>
            <a:endParaRPr lang="de-DE" sz="800" dirty="0"/>
          </a:p>
        </p:txBody>
      </p:sp>
    </p:spTree>
    <p:extLst>
      <p:ext uri="{BB962C8B-B14F-4D97-AF65-F5344CB8AC3E}">
        <p14:creationId xmlns:p14="http://schemas.microsoft.com/office/powerpoint/2010/main" val="2169513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249BF42-D05C-4553-9417-7B869575929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654" y="0"/>
            <a:ext cx="691318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3C1483F-490E-4C8A-8765-1F8AF0C67D5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0"/>
            <a:ext cx="3736189" cy="685800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3801627-6861-4EA9-BE98-E0CE33A894D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3466"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8DE1FF1-B49D-4F26-8CC6-38A6B2D4A5E6}"/>
              </a:ext>
            </a:extLst>
          </p:cNvPr>
          <p:cNvSpPr>
            <a:spLocks noGrp="1"/>
          </p:cNvSpPr>
          <p:nvPr>
            <p:ph type="title"/>
          </p:nvPr>
        </p:nvSpPr>
        <p:spPr>
          <a:xfrm>
            <a:off x="965198" y="643466"/>
            <a:ext cx="3092718" cy="5528734"/>
          </a:xfrm>
          <a:noFill/>
        </p:spPr>
        <p:txBody>
          <a:bodyPr anchor="t">
            <a:normAutofit/>
          </a:bodyPr>
          <a:lstStyle/>
          <a:p>
            <a:r>
              <a:rPr lang="de-DE" sz="2800" dirty="0">
                <a:solidFill>
                  <a:srgbClr val="FFFFFF"/>
                </a:solidFill>
              </a:rPr>
              <a:t>Gliederung: </a:t>
            </a:r>
          </a:p>
        </p:txBody>
      </p:sp>
      <p:sp>
        <p:nvSpPr>
          <p:cNvPr id="3" name="Inhaltsplatzhalter 2">
            <a:extLst>
              <a:ext uri="{FF2B5EF4-FFF2-40B4-BE49-F238E27FC236}">
                <a16:creationId xmlns:a16="http://schemas.microsoft.com/office/drawing/2014/main" id="{C55AFB32-09D2-44E1-A3D7-07C041766668}"/>
              </a:ext>
            </a:extLst>
          </p:cNvPr>
          <p:cNvSpPr>
            <a:spLocks noGrp="1"/>
          </p:cNvSpPr>
          <p:nvPr>
            <p:ph idx="1"/>
          </p:nvPr>
        </p:nvSpPr>
        <p:spPr>
          <a:xfrm>
            <a:off x="4701385" y="643466"/>
            <a:ext cx="5947985" cy="5571067"/>
          </a:xfrm>
        </p:spPr>
        <p:txBody>
          <a:bodyPr>
            <a:normAutofit fontScale="85000" lnSpcReduction="20000"/>
          </a:bodyPr>
          <a:lstStyle/>
          <a:p>
            <a:pPr>
              <a:buFont typeface="Wingdings" panose="05000000000000000000" pitchFamily="2" charset="2"/>
              <a:buChar char="§"/>
            </a:pPr>
            <a:r>
              <a:rPr lang="de-DE" sz="2400" dirty="0"/>
              <a:t>Was ist Bitcoin?</a:t>
            </a:r>
          </a:p>
          <a:p>
            <a:pPr>
              <a:buFont typeface="Wingdings" panose="05000000000000000000" pitchFamily="2" charset="2"/>
              <a:buChar char="§"/>
            </a:pPr>
            <a:r>
              <a:rPr lang="de-DE" sz="2400" dirty="0"/>
              <a:t>Wer hat Bitcoin erfunden und seit wann gibt es Bitcoin?</a:t>
            </a:r>
          </a:p>
          <a:p>
            <a:pPr>
              <a:buFont typeface="Wingdings" panose="05000000000000000000" pitchFamily="2" charset="2"/>
              <a:buChar char="§"/>
            </a:pPr>
            <a:r>
              <a:rPr lang="de-DE" sz="2400" dirty="0"/>
              <a:t>Was ist ein Bitcoin wert?</a:t>
            </a:r>
          </a:p>
          <a:p>
            <a:pPr>
              <a:buFont typeface="Wingdings" panose="05000000000000000000" pitchFamily="2" charset="2"/>
              <a:buChar char="§"/>
            </a:pPr>
            <a:r>
              <a:rPr lang="de-DE" sz="2400" dirty="0"/>
              <a:t>Stromverbrauch von Bitcoin </a:t>
            </a:r>
          </a:p>
          <a:p>
            <a:pPr>
              <a:buFont typeface="Wingdings" panose="05000000000000000000" pitchFamily="2" charset="2"/>
              <a:buChar char="§"/>
            </a:pPr>
            <a:r>
              <a:rPr lang="de-DE" sz="2400" dirty="0"/>
              <a:t>Was ist eine </a:t>
            </a:r>
            <a:r>
              <a:rPr lang="de-DE" sz="2400" dirty="0" err="1"/>
              <a:t>Blockchain</a:t>
            </a:r>
            <a:r>
              <a:rPr lang="de-DE" sz="2400" dirty="0"/>
              <a:t>? </a:t>
            </a:r>
          </a:p>
          <a:p>
            <a:pPr>
              <a:buFont typeface="Wingdings" panose="05000000000000000000" pitchFamily="2" charset="2"/>
              <a:buChar char="§"/>
            </a:pPr>
            <a:r>
              <a:rPr lang="de-DE" sz="2400" dirty="0"/>
              <a:t>Was ist Bitcoin-Mining?</a:t>
            </a:r>
          </a:p>
          <a:p>
            <a:pPr>
              <a:buFont typeface="Wingdings" panose="05000000000000000000" pitchFamily="2" charset="2"/>
              <a:buChar char="§"/>
            </a:pPr>
            <a:r>
              <a:rPr lang="de-DE" sz="2400" dirty="0"/>
              <a:t>Problem in der </a:t>
            </a:r>
            <a:r>
              <a:rPr lang="de-DE" sz="2400" dirty="0" err="1"/>
              <a:t>Blockchain</a:t>
            </a:r>
            <a:endParaRPr lang="de-DE" sz="2400" dirty="0"/>
          </a:p>
          <a:p>
            <a:pPr>
              <a:buFont typeface="Wingdings" panose="05000000000000000000" pitchFamily="2" charset="2"/>
              <a:buChar char="§"/>
            </a:pPr>
            <a:r>
              <a:rPr lang="de-DE" sz="2400" dirty="0"/>
              <a:t>Gibt es unendlich viele Bitcoins?</a:t>
            </a:r>
          </a:p>
          <a:p>
            <a:pPr>
              <a:buFont typeface="Wingdings" panose="05000000000000000000" pitchFamily="2" charset="2"/>
              <a:buChar char="§"/>
            </a:pPr>
            <a:r>
              <a:rPr lang="de-DE" sz="2400" dirty="0"/>
              <a:t>Wofür wir Bitcoin überhaupt verwendet?</a:t>
            </a:r>
          </a:p>
          <a:p>
            <a:pPr>
              <a:buFont typeface="Wingdings" panose="05000000000000000000" pitchFamily="2" charset="2"/>
              <a:buChar char="§"/>
            </a:pPr>
            <a:r>
              <a:rPr lang="de-DE" sz="2400" dirty="0"/>
              <a:t>Wie bezahlt man?</a:t>
            </a:r>
          </a:p>
          <a:p>
            <a:pPr>
              <a:buFont typeface="Wingdings" panose="05000000000000000000" pitchFamily="2" charset="2"/>
              <a:buChar char="§"/>
            </a:pPr>
            <a:r>
              <a:rPr lang="de-DE" sz="2400" dirty="0"/>
              <a:t>Zukunft von Bitcoin</a:t>
            </a:r>
          </a:p>
          <a:p>
            <a:pPr>
              <a:buFont typeface="Wingdings" panose="05000000000000000000" pitchFamily="2" charset="2"/>
              <a:buChar char="§"/>
            </a:pPr>
            <a:r>
              <a:rPr lang="de-DE" sz="2400" dirty="0"/>
              <a:t>Meine Persönliche Meinung</a:t>
            </a:r>
          </a:p>
        </p:txBody>
      </p:sp>
    </p:spTree>
    <p:extLst>
      <p:ext uri="{BB962C8B-B14F-4D97-AF65-F5344CB8AC3E}">
        <p14:creationId xmlns:p14="http://schemas.microsoft.com/office/powerpoint/2010/main" val="368519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108735-E121-4131-83F5-6F3C90C2EB94}"/>
              </a:ext>
            </a:extLst>
          </p:cNvPr>
          <p:cNvSpPr>
            <a:spLocks noGrp="1"/>
          </p:cNvSpPr>
          <p:nvPr>
            <p:ph type="title"/>
          </p:nvPr>
        </p:nvSpPr>
        <p:spPr/>
        <p:txBody>
          <a:bodyPr/>
          <a:lstStyle/>
          <a:p>
            <a:r>
              <a:rPr lang="de-DE" dirty="0"/>
              <a:t>Was ist Bitcoin?</a:t>
            </a:r>
          </a:p>
        </p:txBody>
      </p:sp>
      <p:sp>
        <p:nvSpPr>
          <p:cNvPr id="3" name="Inhaltsplatzhalter 2">
            <a:extLst>
              <a:ext uri="{FF2B5EF4-FFF2-40B4-BE49-F238E27FC236}">
                <a16:creationId xmlns:a16="http://schemas.microsoft.com/office/drawing/2014/main" id="{198ADC44-BA16-4AC8-8049-67A35D70484F}"/>
              </a:ext>
            </a:extLst>
          </p:cNvPr>
          <p:cNvSpPr>
            <a:spLocks noGrp="1"/>
          </p:cNvSpPr>
          <p:nvPr>
            <p:ph idx="1"/>
          </p:nvPr>
        </p:nvSpPr>
        <p:spPr/>
        <p:txBody>
          <a:bodyPr/>
          <a:lstStyle/>
          <a:p>
            <a:r>
              <a:rPr lang="de-DE" sz="2400" dirty="0"/>
              <a:t>Währung</a:t>
            </a:r>
          </a:p>
          <a:p>
            <a:endParaRPr lang="de-DE" dirty="0"/>
          </a:p>
        </p:txBody>
      </p:sp>
    </p:spTree>
    <p:extLst>
      <p:ext uri="{BB962C8B-B14F-4D97-AF65-F5344CB8AC3E}">
        <p14:creationId xmlns:p14="http://schemas.microsoft.com/office/powerpoint/2010/main" val="4128514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BA2E96-A847-4BF3-B099-9E374C1935BB}"/>
              </a:ext>
            </a:extLst>
          </p:cNvPr>
          <p:cNvSpPr>
            <a:spLocks noGrp="1"/>
          </p:cNvSpPr>
          <p:nvPr>
            <p:ph type="title"/>
          </p:nvPr>
        </p:nvSpPr>
        <p:spPr/>
        <p:txBody>
          <a:bodyPr/>
          <a:lstStyle/>
          <a:p>
            <a:r>
              <a:rPr lang="de-DE" dirty="0"/>
              <a:t>Wer hat Bitcoin erfunden und seit wann gibt es Bitcoin?</a:t>
            </a:r>
          </a:p>
        </p:txBody>
      </p:sp>
      <p:sp>
        <p:nvSpPr>
          <p:cNvPr id="3" name="Inhaltsplatzhalter 2">
            <a:extLst>
              <a:ext uri="{FF2B5EF4-FFF2-40B4-BE49-F238E27FC236}">
                <a16:creationId xmlns:a16="http://schemas.microsoft.com/office/drawing/2014/main" id="{F9167910-EA66-4713-98E0-E8964321F12C}"/>
              </a:ext>
            </a:extLst>
          </p:cNvPr>
          <p:cNvSpPr>
            <a:spLocks noGrp="1"/>
          </p:cNvSpPr>
          <p:nvPr>
            <p:ph idx="1"/>
          </p:nvPr>
        </p:nvSpPr>
        <p:spPr/>
        <p:txBody>
          <a:bodyPr>
            <a:normAutofit/>
          </a:bodyPr>
          <a:lstStyle/>
          <a:p>
            <a:r>
              <a:rPr lang="de-DE" sz="2400" dirty="0"/>
              <a:t>Satoshi </a:t>
            </a:r>
            <a:r>
              <a:rPr lang="de-DE" sz="2400" dirty="0" err="1"/>
              <a:t>Nakamoto</a:t>
            </a:r>
            <a:endParaRPr lang="de-DE" sz="2400" dirty="0"/>
          </a:p>
          <a:p>
            <a:r>
              <a:rPr lang="de-DE" sz="2400" dirty="0" err="1"/>
              <a:t>Narichtenbrett</a:t>
            </a:r>
            <a:r>
              <a:rPr lang="de-DE" sz="2400" dirty="0"/>
              <a:t> 2008 </a:t>
            </a:r>
          </a:p>
        </p:txBody>
      </p:sp>
    </p:spTree>
    <p:extLst>
      <p:ext uri="{BB962C8B-B14F-4D97-AF65-F5344CB8AC3E}">
        <p14:creationId xmlns:p14="http://schemas.microsoft.com/office/powerpoint/2010/main" val="951699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D5E0904-721C-4D68-9EB8-1C9752E32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B298ECBA-3258-45DF-8FD4-7581736BCC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4"/>
            <a:ext cx="45720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62BF453-BD82-4B90-9FE7-517031338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3564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B489FB0E-17DE-45EA-99C4-8935B2B3E4F0}"/>
              </a:ext>
            </a:extLst>
          </p:cNvPr>
          <p:cNvSpPr>
            <a:spLocks noGrp="1"/>
          </p:cNvSpPr>
          <p:nvPr>
            <p:ph type="title"/>
          </p:nvPr>
        </p:nvSpPr>
        <p:spPr>
          <a:xfrm>
            <a:off x="8318090" y="758952"/>
            <a:ext cx="2802194" cy="4041648"/>
          </a:xfrm>
        </p:spPr>
        <p:txBody>
          <a:bodyPr vert="horz" lIns="91440" tIns="45720" rIns="91440" bIns="45720" rtlCol="0" anchor="b">
            <a:normAutofit/>
          </a:bodyPr>
          <a:lstStyle/>
          <a:p>
            <a:pPr>
              <a:lnSpc>
                <a:spcPct val="85000"/>
              </a:lnSpc>
            </a:pPr>
            <a:r>
              <a:rPr lang="en-US">
                <a:solidFill>
                  <a:srgbClr val="FFFFFF"/>
                </a:solidFill>
              </a:rPr>
              <a:t>Was ist ein Bitcoin wert?</a:t>
            </a:r>
          </a:p>
        </p:txBody>
      </p:sp>
      <p:sp useBgFill="1">
        <p:nvSpPr>
          <p:cNvPr id="18" name="Rectangle 17">
            <a:extLst>
              <a:ext uri="{FF2B5EF4-FFF2-40B4-BE49-F238E27FC236}">
                <a16:creationId xmlns:a16="http://schemas.microsoft.com/office/drawing/2014/main" id="{072366D3-9B5C-42E1-9906-77FF6BB55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283" y="0"/>
            <a:ext cx="756100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nhaltsplatzhalter 6">
            <a:extLst>
              <a:ext uri="{FF2B5EF4-FFF2-40B4-BE49-F238E27FC236}">
                <a16:creationId xmlns:a16="http://schemas.microsoft.com/office/drawing/2014/main" id="{BD41B4D8-F675-7700-5419-D31E66C41754}"/>
              </a:ext>
            </a:extLst>
          </p:cNvPr>
          <p:cNvPicPr>
            <a:picLocks noGrp="1" noChangeAspect="1"/>
          </p:cNvPicPr>
          <p:nvPr>
            <p:ph idx="1"/>
          </p:nvPr>
        </p:nvPicPr>
        <p:blipFill>
          <a:blip r:embed="rId2"/>
          <a:stretch>
            <a:fillRect/>
          </a:stretch>
        </p:blipFill>
        <p:spPr>
          <a:xfrm>
            <a:off x="982925" y="484632"/>
            <a:ext cx="6499723" cy="5882248"/>
          </a:xfrm>
          <a:prstGeom prst="rect">
            <a:avLst/>
          </a:prstGeom>
        </p:spPr>
      </p:pic>
      <p:sp>
        <p:nvSpPr>
          <p:cNvPr id="20" name="Rectangle 19">
            <a:extLst>
              <a:ext uri="{FF2B5EF4-FFF2-40B4-BE49-F238E27FC236}">
                <a16:creationId xmlns:a16="http://schemas.microsoft.com/office/drawing/2014/main" id="{121F5E60-4E89-4B16-A245-12BD99359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89916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8288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F143FD-1851-4ACE-88DB-28E92C15981F}"/>
              </a:ext>
            </a:extLst>
          </p:cNvPr>
          <p:cNvSpPr>
            <a:spLocks noGrp="1"/>
          </p:cNvSpPr>
          <p:nvPr>
            <p:ph type="title"/>
          </p:nvPr>
        </p:nvSpPr>
        <p:spPr/>
        <p:txBody>
          <a:bodyPr/>
          <a:lstStyle/>
          <a:p>
            <a:r>
              <a:rPr lang="de-DE" dirty="0"/>
              <a:t>Stromverbrauch von Bitcoin </a:t>
            </a:r>
            <a:br>
              <a:rPr lang="de-DE" dirty="0"/>
            </a:br>
            <a:endParaRPr lang="de-DE" dirty="0"/>
          </a:p>
        </p:txBody>
      </p:sp>
      <p:pic>
        <p:nvPicPr>
          <p:cNvPr id="4" name="Picture 10" descr="https://go.guidants.com/q/db/dd/8/a553d4716bf2943a.png">
            <a:extLst>
              <a:ext uri="{FF2B5EF4-FFF2-40B4-BE49-F238E27FC236}">
                <a16:creationId xmlns:a16="http://schemas.microsoft.com/office/drawing/2014/main" id="{4012B982-4292-4847-9EFC-C8AAA58C63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76365" y="1828800"/>
            <a:ext cx="796612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58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A4F5EC-40A1-4A14-B8AF-A0504A30F9F5}"/>
              </a:ext>
            </a:extLst>
          </p:cNvPr>
          <p:cNvSpPr>
            <a:spLocks noGrp="1"/>
          </p:cNvSpPr>
          <p:nvPr>
            <p:ph type="title"/>
          </p:nvPr>
        </p:nvSpPr>
        <p:spPr>
          <a:xfrm>
            <a:off x="1289259" y="94133"/>
            <a:ext cx="9692640" cy="1325562"/>
          </a:xfrm>
        </p:spPr>
        <p:txBody>
          <a:bodyPr/>
          <a:lstStyle/>
          <a:p>
            <a:r>
              <a:rPr lang="de-DE" dirty="0"/>
              <a:t>Stromverbrauch von Bitcoin</a:t>
            </a:r>
          </a:p>
        </p:txBody>
      </p:sp>
      <p:pic>
        <p:nvPicPr>
          <p:cNvPr id="5" name="Picture 8" descr="https://go.guidants.com/q/db/96/9/9d253b465b5e716.png">
            <a:extLst>
              <a:ext uri="{FF2B5EF4-FFF2-40B4-BE49-F238E27FC236}">
                <a16:creationId xmlns:a16="http://schemas.microsoft.com/office/drawing/2014/main" id="{30075785-E5AF-4F93-AEC3-4C949B3752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259" y="1772120"/>
            <a:ext cx="9613481" cy="4856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62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AD7F70-499A-4148-9FCB-DB6D7606D400}"/>
              </a:ext>
            </a:extLst>
          </p:cNvPr>
          <p:cNvSpPr>
            <a:spLocks noGrp="1"/>
          </p:cNvSpPr>
          <p:nvPr>
            <p:ph type="title"/>
          </p:nvPr>
        </p:nvSpPr>
        <p:spPr>
          <a:xfrm>
            <a:off x="602449" y="93199"/>
            <a:ext cx="9692640" cy="1325562"/>
          </a:xfrm>
        </p:spPr>
        <p:txBody>
          <a:bodyPr/>
          <a:lstStyle/>
          <a:p>
            <a:r>
              <a:rPr lang="de-DE" dirty="0"/>
              <a:t>Was ist eine </a:t>
            </a:r>
            <a:r>
              <a:rPr lang="de-DE" dirty="0" err="1"/>
              <a:t>Blockchain</a:t>
            </a:r>
            <a:r>
              <a:rPr lang="de-DE" dirty="0"/>
              <a:t>? </a:t>
            </a:r>
          </a:p>
        </p:txBody>
      </p:sp>
      <p:pic>
        <p:nvPicPr>
          <p:cNvPr id="4" name="Inhaltsplatzhalter 3">
            <a:extLst>
              <a:ext uri="{FF2B5EF4-FFF2-40B4-BE49-F238E27FC236}">
                <a16:creationId xmlns:a16="http://schemas.microsoft.com/office/drawing/2014/main" id="{73675651-1DE8-4E2F-9E9F-613602699B97}"/>
              </a:ext>
            </a:extLst>
          </p:cNvPr>
          <p:cNvPicPr>
            <a:picLocks noGrp="1"/>
          </p:cNvPicPr>
          <p:nvPr>
            <p:ph idx="1"/>
          </p:nvPr>
        </p:nvPicPr>
        <p:blipFill>
          <a:blip r:embed="rId2"/>
          <a:stretch>
            <a:fillRect/>
          </a:stretch>
        </p:blipFill>
        <p:spPr>
          <a:xfrm>
            <a:off x="1386334" y="1823207"/>
            <a:ext cx="8124870" cy="4510027"/>
          </a:xfrm>
          <a:prstGeom prst="rect">
            <a:avLst/>
          </a:prstGeom>
        </p:spPr>
      </p:pic>
    </p:spTree>
    <p:extLst>
      <p:ext uri="{BB962C8B-B14F-4D97-AF65-F5344CB8AC3E}">
        <p14:creationId xmlns:p14="http://schemas.microsoft.com/office/powerpoint/2010/main" val="2603186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D5E0904-721C-4D68-9EB8-1C9752E32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121F5E60-4E89-4B16-A245-12BD99359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89916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298ECBA-3258-45DF-8FD4-7581736BCC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4"/>
            <a:ext cx="45720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B62BF453-BD82-4B90-9FE7-517031338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3564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9" name="Rectangle 78">
            <a:extLst>
              <a:ext uri="{FF2B5EF4-FFF2-40B4-BE49-F238E27FC236}">
                <a16:creationId xmlns:a16="http://schemas.microsoft.com/office/drawing/2014/main" id="{072366D3-9B5C-42E1-9906-77FF6BB55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283" y="0"/>
            <a:ext cx="756100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3" name="Picture 2" descr="Bitcoin: Forscher finden Kinderpornographie in der Blockchain">
            <a:extLst>
              <a:ext uri="{FF2B5EF4-FFF2-40B4-BE49-F238E27FC236}">
                <a16:creationId xmlns:a16="http://schemas.microsoft.com/office/drawing/2014/main" id="{86BE89D4-B71E-4B2F-82AC-8DAEE4BCE8D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13290" y="0"/>
            <a:ext cx="4178710" cy="235052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F92CB5BB-8334-4703-A67F-C512EBF7E90C}"/>
              </a:ext>
            </a:extLst>
          </p:cNvPr>
          <p:cNvSpPr>
            <a:spLocks noGrp="1"/>
          </p:cNvSpPr>
          <p:nvPr>
            <p:ph type="title"/>
          </p:nvPr>
        </p:nvSpPr>
        <p:spPr>
          <a:xfrm>
            <a:off x="824135" y="734260"/>
            <a:ext cx="7551173" cy="731756"/>
          </a:xfrm>
        </p:spPr>
        <p:txBody>
          <a:bodyPr vert="horz" lIns="91440" tIns="45720" rIns="91440" bIns="45720" rtlCol="0" anchor="b">
            <a:normAutofit/>
          </a:bodyPr>
          <a:lstStyle/>
          <a:p>
            <a:pPr>
              <a:lnSpc>
                <a:spcPct val="85000"/>
              </a:lnSpc>
            </a:pPr>
            <a:r>
              <a:rPr lang="en-US" sz="4100" dirty="0"/>
              <a:t>Problem in der Blockchain</a:t>
            </a:r>
          </a:p>
        </p:txBody>
      </p:sp>
      <p:sp>
        <p:nvSpPr>
          <p:cNvPr id="4" name="Textfeld 3">
            <a:extLst>
              <a:ext uri="{FF2B5EF4-FFF2-40B4-BE49-F238E27FC236}">
                <a16:creationId xmlns:a16="http://schemas.microsoft.com/office/drawing/2014/main" id="{5238DD5D-D365-4E1C-86AF-9FFAA9FCF872}"/>
              </a:ext>
            </a:extLst>
          </p:cNvPr>
          <p:cNvSpPr txBox="1"/>
          <p:nvPr/>
        </p:nvSpPr>
        <p:spPr>
          <a:xfrm>
            <a:off x="821676" y="2474831"/>
            <a:ext cx="6822219" cy="1477328"/>
          </a:xfrm>
          <a:prstGeom prst="rect">
            <a:avLst/>
          </a:prstGeom>
          <a:noFill/>
        </p:spPr>
        <p:txBody>
          <a:bodyPr wrap="square" rtlCol="0">
            <a:spAutoFit/>
          </a:bodyPr>
          <a:lstStyle/>
          <a:p>
            <a:pPr marL="285750" indent="-285750">
              <a:buFont typeface="Arial" panose="020B0604020202020204" pitchFamily="34" charset="0"/>
              <a:buChar char="•"/>
            </a:pPr>
            <a:r>
              <a:rPr lang="de-DE" sz="2400" dirty="0"/>
              <a:t>Problem: Hacker </a:t>
            </a:r>
          </a:p>
          <a:p>
            <a:pPr marL="285750" indent="-285750">
              <a:buFont typeface="Arial" panose="020B0604020202020204" pitchFamily="34" charset="0"/>
              <a:buChar char="•"/>
            </a:pPr>
            <a:r>
              <a:rPr lang="de-DE" sz="2400" dirty="0"/>
              <a:t>Kinderpornographische Inhalte</a:t>
            </a:r>
          </a:p>
          <a:p>
            <a:pPr marL="285750" indent="-285750">
              <a:buFont typeface="Arial" panose="020B0604020202020204" pitchFamily="34" charset="0"/>
              <a:buChar char="•"/>
            </a:pPr>
            <a:r>
              <a:rPr lang="de-DE" sz="2400" dirty="0"/>
              <a:t>Virenscanner</a:t>
            </a:r>
          </a:p>
          <a:p>
            <a:endParaRPr lang="de-DE" dirty="0"/>
          </a:p>
        </p:txBody>
      </p:sp>
    </p:spTree>
    <p:extLst>
      <p:ext uri="{BB962C8B-B14F-4D97-AF65-F5344CB8AC3E}">
        <p14:creationId xmlns:p14="http://schemas.microsoft.com/office/powerpoint/2010/main" val="3020971659"/>
      </p:ext>
    </p:extLst>
  </p:cSld>
  <p:clrMapOvr>
    <a:masterClrMapping/>
  </p:clrMapOvr>
</p:sld>
</file>

<file path=ppt/theme/theme1.xml><?xml version="1.0" encoding="utf-8"?>
<a:theme xmlns:a="http://schemas.openxmlformats.org/drawingml/2006/main" name="Ansicht">
  <a:themeElements>
    <a:clrScheme name="Ansicht">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Ansicht">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nsicht">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TM03457515[[fn=Aussicht]]</Template>
  <TotalTime>0</TotalTime>
  <Words>463</Words>
  <Application>Microsoft Office PowerPoint</Application>
  <PresentationFormat>Breitbild</PresentationFormat>
  <Paragraphs>63</Paragraphs>
  <Slides>16</Slides>
  <Notes>0</Notes>
  <HiddenSlides>0</HiddenSlides>
  <MMClips>0</MMClips>
  <ScaleCrop>false</ScaleCrop>
  <HeadingPairs>
    <vt:vector size="4" baseType="variant">
      <vt:variant>
        <vt:lpstr>Design</vt:lpstr>
      </vt:variant>
      <vt:variant>
        <vt:i4>1</vt:i4>
      </vt:variant>
      <vt:variant>
        <vt:lpstr>Folientitel</vt:lpstr>
      </vt:variant>
      <vt:variant>
        <vt:i4>16</vt:i4>
      </vt:variant>
    </vt:vector>
  </HeadingPairs>
  <TitlesOfParts>
    <vt:vector size="17" baseType="lpstr">
      <vt:lpstr>Ansicht</vt:lpstr>
      <vt:lpstr>Bitcoin</vt:lpstr>
      <vt:lpstr>Gliederung: </vt:lpstr>
      <vt:lpstr>Was ist Bitcoin?</vt:lpstr>
      <vt:lpstr>Wer hat Bitcoin erfunden und seit wann gibt es Bitcoin?</vt:lpstr>
      <vt:lpstr>Was ist ein Bitcoin wert?</vt:lpstr>
      <vt:lpstr>Stromverbrauch von Bitcoin  </vt:lpstr>
      <vt:lpstr>Stromverbrauch von Bitcoin</vt:lpstr>
      <vt:lpstr>Was ist eine Blockchain? </vt:lpstr>
      <vt:lpstr>Problem in der Blockchain</vt:lpstr>
      <vt:lpstr>Was ist Bitcoin-Mining?</vt:lpstr>
      <vt:lpstr>   Gibt es unendlich viele Bitcoins? </vt:lpstr>
      <vt:lpstr>Wofür wir Bitcoin überhaupt verwenden? </vt:lpstr>
      <vt:lpstr>Wie bezahlt man?</vt:lpstr>
      <vt:lpstr>Zukunft von Bitcoin</vt:lpstr>
      <vt:lpstr>Meine persönliche Meinung:</vt:lpstr>
      <vt:lpstr>Quellen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Bitcoin</dc:title>
  <dc:creator>marc von Gehlen</dc:creator>
  <cp:lastModifiedBy>Marc von Gehlen</cp:lastModifiedBy>
  <cp:revision>42</cp:revision>
  <dcterms:created xsi:type="dcterms:W3CDTF">2017-11-30T13:40:36Z</dcterms:created>
  <dcterms:modified xsi:type="dcterms:W3CDTF">2024-11-12T16:24:46Z</dcterms:modified>
</cp:coreProperties>
</file>